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</p:sldIdLst>
  <p:sldSz cy="5143500" cx="9144000"/>
  <p:notesSz cx="6858000" cy="9144000"/>
  <p:embeddedFontLst>
    <p:embeddedFont>
      <p:font typeface="Raleway"/>
      <p:regular r:id="rId11"/>
      <p:bold r:id="rId12"/>
      <p:italic r:id="rId13"/>
      <p:boldItalic r:id="rId14"/>
    </p:embeddedFont>
    <p:embeddedFont>
      <p:font typeface="Lato"/>
      <p:regular r:id="rId15"/>
      <p:bold r:id="rId16"/>
      <p:italic r:id="rId17"/>
      <p:boldItalic r:id="rId1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aleway-regular.fntdata"/><Relationship Id="rId10" Type="http://schemas.openxmlformats.org/officeDocument/2006/relationships/slide" Target="slides/slide5.xml"/><Relationship Id="rId13" Type="http://schemas.openxmlformats.org/officeDocument/2006/relationships/font" Target="fonts/Raleway-italic.fntdata"/><Relationship Id="rId12" Type="http://schemas.openxmlformats.org/officeDocument/2006/relationships/font" Target="fonts/Raleway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Lato-regular.fntdata"/><Relationship Id="rId14" Type="http://schemas.openxmlformats.org/officeDocument/2006/relationships/font" Target="fonts/Raleway-boldItalic.fntdata"/><Relationship Id="rId17" Type="http://schemas.openxmlformats.org/officeDocument/2006/relationships/font" Target="fonts/Lato-italic.fntdata"/><Relationship Id="rId16" Type="http://schemas.openxmlformats.org/officeDocument/2006/relationships/font" Target="fonts/La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font" Target="fonts/La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5d7737e1d2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5d7737e1d2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5d7737e1d2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5d7737e1d2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5d7737e1d2_0_6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5d7737e1d2_0_6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7737e1d2_0_6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7737e1d2_0_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11" Type="http://schemas.openxmlformats.org/officeDocument/2006/relationships/image" Target="../media/image5.png"/><Relationship Id="rId10" Type="http://schemas.openxmlformats.org/officeDocument/2006/relationships/image" Target="../media/image2.png"/><Relationship Id="rId9" Type="http://schemas.openxmlformats.org/officeDocument/2006/relationships/image" Target="../media/image6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.png"/><Relationship Id="rId8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Machine Learning?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 to Machine Learning, Part 1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950">
                <a:latin typeface="Rockwell"/>
                <a:ea typeface="Rockwell"/>
                <a:cs typeface="Rockwell"/>
                <a:sym typeface="Rockwell"/>
              </a:rPr>
              <a:t>“</a:t>
            </a:r>
            <a:r>
              <a:rPr lang="en" sz="2950">
                <a:latin typeface="Rockwell"/>
                <a:ea typeface="Rockwell"/>
                <a:cs typeface="Rockwell"/>
                <a:sym typeface="Rockwell"/>
              </a:rPr>
              <a:t>Learning is any process by which a system improves performance from experience”</a:t>
            </a:r>
            <a:endParaRPr sz="2950">
              <a:latin typeface="Rockwell"/>
              <a:ea typeface="Rockwell"/>
              <a:cs typeface="Rockwell"/>
              <a:sym typeface="Rockwell"/>
            </a:endParaRPr>
          </a:p>
          <a:p>
            <a:pPr indent="-342900" lvl="0" marL="457200" rtl="0" algn="r">
              <a:spcBef>
                <a:spcPts val="0"/>
              </a:spcBef>
              <a:spcAft>
                <a:spcPts val="0"/>
              </a:spcAft>
              <a:buSzPts val="1800"/>
              <a:buFont typeface="Rockwell"/>
              <a:buChar char="-"/>
            </a:pPr>
            <a:r>
              <a:rPr i="1" lang="en" sz="1800">
                <a:latin typeface="Rockwell"/>
                <a:ea typeface="Rockwell"/>
                <a:cs typeface="Rockwell"/>
                <a:sym typeface="Rockwell"/>
              </a:rPr>
              <a:t>Herbert Simon</a:t>
            </a:r>
            <a:endParaRPr i="1" sz="1800">
              <a:latin typeface="Rockwell"/>
              <a:ea typeface="Rockwell"/>
              <a:cs typeface="Rockwell"/>
              <a:sym typeface="Rockwell"/>
            </a:endParaRPr>
          </a:p>
        </p:txBody>
      </p:sp>
      <p:sp>
        <p:nvSpPr>
          <p:cNvPr id="93" name="Google Shape;93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Where is ML used?</a:t>
            </a:r>
            <a:endParaRPr/>
          </a:p>
        </p:txBody>
      </p:sp>
      <p:sp>
        <p:nvSpPr>
          <p:cNvPr id="99" name="Google Shape;9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accent1"/>
                </a:solidFill>
              </a:rPr>
              <a:t>‹#›</a:t>
            </a:fld>
            <a:endParaRPr>
              <a:solidFill>
                <a:schemeClr val="accent1"/>
              </a:solidFill>
            </a:endParaRPr>
          </a:p>
        </p:txBody>
      </p:sp>
      <p:sp>
        <p:nvSpPr>
          <p:cNvPr id="100" name="Google Shape;100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Everywhere!</a:t>
            </a:r>
            <a:endParaRPr sz="1800"/>
          </a:p>
        </p:txBody>
      </p:sp>
      <p:pic>
        <p:nvPicPr>
          <p:cNvPr id="101" name="Google Shape;10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430" y="3462225"/>
            <a:ext cx="26514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6500" y="656675"/>
            <a:ext cx="2651400" cy="158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7675" y="2048850"/>
            <a:ext cx="5248627" cy="29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5"/>
          <p:cNvPicPr preferRelativeResize="0"/>
          <p:nvPr/>
        </p:nvPicPr>
        <p:blipFill rotWithShape="1">
          <a:blip r:embed="rId6">
            <a:alphaModFix/>
          </a:blip>
          <a:srcRect b="0" l="30738" r="31758" t="0"/>
          <a:stretch/>
        </p:blipFill>
        <p:spPr>
          <a:xfrm>
            <a:off x="4504900" y="1070625"/>
            <a:ext cx="1819552" cy="363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12825" y="2675725"/>
            <a:ext cx="4033026" cy="207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889675" y="910800"/>
            <a:ext cx="3696824" cy="190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45857" y="2730702"/>
            <a:ext cx="3129992" cy="2199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817486" y="1978273"/>
            <a:ext cx="5600663" cy="295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5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9727" y="2851152"/>
            <a:ext cx="8084550" cy="17232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Applications</a:t>
            </a:r>
            <a:endParaRPr/>
          </a:p>
        </p:txBody>
      </p:sp>
      <p:sp>
        <p:nvSpPr>
          <p:cNvPr id="115" name="Google Shape;115;p1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Image Recognition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Recommender Systems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Voice Recognition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Chatbots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Emotion Detection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Stock Prediction</a:t>
            </a:r>
            <a:endParaRPr sz="18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Robot Control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Text Classification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Sentiment Analysis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Style Transfer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...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ML</a:t>
            </a:r>
            <a:endParaRPr/>
          </a:p>
        </p:txBody>
      </p:sp>
      <p:sp>
        <p:nvSpPr>
          <p:cNvPr id="123" name="Google Shape;123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Supervised (Our main </a:t>
            </a:r>
            <a:r>
              <a:rPr lang="en" sz="1800"/>
              <a:t>focus</a:t>
            </a:r>
            <a:r>
              <a:rPr lang="en" sz="1800"/>
              <a:t>):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A kind of function estimation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Unsupervised: </a:t>
            </a:r>
            <a:endParaRPr sz="1800"/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Cluster </a:t>
            </a:r>
            <a:r>
              <a:rPr lang="en" sz="1800"/>
              <a:t>unlabeled</a:t>
            </a:r>
            <a:r>
              <a:rPr lang="en" sz="1800"/>
              <a:t>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Reinforcement: </a:t>
            </a:r>
            <a:endParaRPr sz="1800"/>
          </a:p>
        </p:txBody>
      </p:sp>
      <p:sp>
        <p:nvSpPr>
          <p:cNvPr id="124" name="Google Shape;124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